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C22039-C826-42A7-B872-1AE4278B557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1589885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C22039-C826-42A7-B872-1AE4278B557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574226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C22039-C826-42A7-B872-1AE4278B557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2287351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C22039-C826-42A7-B872-1AE4278B557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307976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C22039-C826-42A7-B872-1AE4278B557F}"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334152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C22039-C826-42A7-B872-1AE4278B557F}"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2918610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C22039-C826-42A7-B872-1AE4278B557F}" type="datetimeFigureOut">
              <a:rPr lang="en-US" smtClean="0"/>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3854517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C22039-C826-42A7-B872-1AE4278B557F}"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3311455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C22039-C826-42A7-B872-1AE4278B557F}" type="datetimeFigureOut">
              <a:rPr lang="en-US" smtClean="0"/>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472178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C22039-C826-42A7-B872-1AE4278B557F}"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686502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C22039-C826-42A7-B872-1AE4278B557F}"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7FF772-EDED-412A-BA73-0768CF2F8137}" type="slidenum">
              <a:rPr lang="en-US" smtClean="0"/>
              <a:t>‹#›</a:t>
            </a:fld>
            <a:endParaRPr lang="en-US"/>
          </a:p>
        </p:txBody>
      </p:sp>
    </p:spTree>
    <p:extLst>
      <p:ext uri="{BB962C8B-B14F-4D97-AF65-F5344CB8AC3E}">
        <p14:creationId xmlns:p14="http://schemas.microsoft.com/office/powerpoint/2010/main" val="2999997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C22039-C826-42A7-B872-1AE4278B557F}" type="datetimeFigureOut">
              <a:rPr lang="en-US" smtClean="0"/>
              <a:t>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7FF772-EDED-412A-BA73-0768CF2F8137}" type="slidenum">
              <a:rPr lang="en-US" smtClean="0"/>
              <a:t>‹#›</a:t>
            </a:fld>
            <a:endParaRPr lang="en-US"/>
          </a:p>
        </p:txBody>
      </p:sp>
    </p:spTree>
    <p:extLst>
      <p:ext uri="{BB962C8B-B14F-4D97-AF65-F5344CB8AC3E}">
        <p14:creationId xmlns:p14="http://schemas.microsoft.com/office/powerpoint/2010/main" val="41086976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7648" y="1477204"/>
            <a:ext cx="9144000" cy="2387600"/>
          </a:xfrm>
        </p:spPr>
        <p:txBody>
          <a:bodyPr>
            <a:normAutofit/>
          </a:bodyPr>
          <a:lstStyle/>
          <a:p>
            <a:r>
              <a:rPr lang="ru-RU" sz="2800" dirty="0" smtClean="0"/>
              <a:t>Интегрисане академске студије фармације</a:t>
            </a:r>
            <a:br>
              <a:rPr lang="ru-RU" sz="2800" dirty="0" smtClean="0"/>
            </a:br>
            <a:r>
              <a:rPr lang="ru-RU" sz="2800" dirty="0" smtClean="0"/>
              <a:t/>
            </a:r>
            <a:br>
              <a:rPr lang="ru-RU" sz="2800" dirty="0" smtClean="0"/>
            </a:br>
            <a:r>
              <a:rPr lang="ru-RU" sz="2800" dirty="0" smtClean="0"/>
              <a:t>Социјална фармација</a:t>
            </a:r>
            <a:br>
              <a:rPr lang="ru-RU" sz="2800" dirty="0" smtClean="0"/>
            </a:br>
            <a:r>
              <a:rPr lang="ru-RU" sz="2800" dirty="0" smtClean="0"/>
              <a:t>Тематска јединица бр. 1</a:t>
            </a:r>
            <a:r>
              <a:rPr lang="sr-Latn-RS" sz="2800" dirty="0" smtClean="0"/>
              <a:t>3</a:t>
            </a:r>
            <a:endParaRPr lang="en-US" sz="2800" dirty="0"/>
          </a:p>
        </p:txBody>
      </p:sp>
      <p:sp>
        <p:nvSpPr>
          <p:cNvPr id="3" name="Subtitle 2"/>
          <p:cNvSpPr>
            <a:spLocks noGrp="1"/>
          </p:cNvSpPr>
          <p:nvPr>
            <p:ph type="subTitle" idx="1"/>
          </p:nvPr>
        </p:nvSpPr>
        <p:spPr>
          <a:xfrm>
            <a:off x="1551295" y="4379960"/>
            <a:ext cx="9144000" cy="1655762"/>
          </a:xfrm>
        </p:spPr>
        <p:txBody>
          <a:bodyPr>
            <a:normAutofit lnSpcReduction="10000"/>
          </a:bodyPr>
          <a:lstStyle/>
          <a:p>
            <a:r>
              <a:rPr lang="ru-RU" dirty="0" smtClean="0"/>
              <a:t>Регулаторни прописи у вези повлачења лекова и медицинских средстава из промета </a:t>
            </a:r>
            <a:endParaRPr lang="sr-Latn-RS" dirty="0" smtClean="0"/>
          </a:p>
          <a:p>
            <a:endParaRPr lang="sr-Latn-RS" dirty="0"/>
          </a:p>
          <a:p>
            <a:r>
              <a:rPr lang="sr-Cyrl-RS" dirty="0" smtClean="0"/>
              <a:t>доц. др Оливера Миловановић</a:t>
            </a:r>
            <a:endParaRPr lang="en-US" dirty="0"/>
          </a:p>
        </p:txBody>
      </p:sp>
      <p:pic>
        <p:nvPicPr>
          <p:cNvPr id="4" name="Picture 7" descr="E:\DOKUMENTI\Nimda dokumenti\memo gr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4528" y="359391"/>
            <a:ext cx="78565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217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313" y="160409"/>
            <a:ext cx="10515600" cy="590218"/>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54841" y="1132764"/>
            <a:ext cx="11477767" cy="5445457"/>
          </a:xfrm>
        </p:spPr>
        <p:txBody>
          <a:bodyPr>
            <a:normAutofit/>
          </a:bodyPr>
          <a:lstStyle/>
          <a:p>
            <a:r>
              <a:rPr lang="ru-RU" dirty="0" smtClean="0"/>
              <a:t>У складу са важећим Законом о лековима надлежна инспекција Министарства здравља</a:t>
            </a:r>
            <a:r>
              <a:rPr lang="sr-Latn-RS" dirty="0" smtClean="0"/>
              <a:t> </a:t>
            </a:r>
            <a:r>
              <a:rPr lang="ru-RU" dirty="0" smtClean="0"/>
              <a:t>може наложити АЛИМС/ Националној контролној лабораторији да изврши ванредну контролу</a:t>
            </a:r>
            <a:r>
              <a:rPr lang="sr-Latn-RS" dirty="0" smtClean="0"/>
              <a:t> </a:t>
            </a:r>
            <a:r>
              <a:rPr lang="ru-RU" dirty="0" smtClean="0"/>
              <a:t>узорка или се може извршити лабораторијска анализа на сам предлог АЛИМС надлежној</a:t>
            </a:r>
            <a:r>
              <a:rPr lang="sr-Latn-RS" dirty="0" smtClean="0"/>
              <a:t> </a:t>
            </a:r>
            <a:r>
              <a:rPr lang="ru-RU" dirty="0" smtClean="0"/>
              <a:t>инспекцији Министарства здравља за ванредну контролу.</a:t>
            </a:r>
            <a:endParaRPr lang="sr-Latn-RS" dirty="0" smtClean="0"/>
          </a:p>
          <a:p>
            <a:r>
              <a:rPr lang="ru-RU" dirty="0" smtClean="0"/>
              <a:t>Контрола квалитета лека за који постоји сумња да је лажан може да обухвати</a:t>
            </a:r>
            <a:r>
              <a:rPr lang="sr-Latn-RS" dirty="0" smtClean="0"/>
              <a:t> </a:t>
            </a:r>
            <a:r>
              <a:rPr lang="ru-RU" dirty="0" smtClean="0"/>
              <a:t>лабораторијску контролу или додатна испитивања као нпр. оцену усклађености спољњег</a:t>
            </a:r>
            <a:r>
              <a:rPr lang="sr-Latn-RS" dirty="0" smtClean="0"/>
              <a:t> </a:t>
            </a:r>
            <a:r>
              <a:rPr lang="ru-RU" dirty="0" smtClean="0"/>
              <a:t>односно унутрашњег паковања и упутства за лек, са дозволом за лек, како би се</a:t>
            </a:r>
            <a:r>
              <a:rPr lang="sr-Latn-RS" dirty="0" smtClean="0"/>
              <a:t> </a:t>
            </a:r>
            <a:r>
              <a:rPr lang="ru-RU" dirty="0" smtClean="0"/>
              <a:t>потврдила аутентичност производа и утврдиле разлике у односу на основни (аутентични) лек.</a:t>
            </a:r>
          </a:p>
          <a:p>
            <a:r>
              <a:rPr lang="ru-RU" dirty="0" smtClean="0"/>
              <a:t>Од произвођача се може захтевати да његова истрага и резултати испитивања буду</a:t>
            </a:r>
            <a:r>
              <a:rPr lang="sr-Latn-RS" dirty="0" smtClean="0"/>
              <a:t> </a:t>
            </a:r>
            <a:r>
              <a:rPr lang="ru-RU" dirty="0" smtClean="0"/>
              <a:t>достављени АЛИМС на разматрање у најкраћем могућем временском року.</a:t>
            </a:r>
            <a:endParaRPr lang="en-US" dirty="0"/>
          </a:p>
        </p:txBody>
      </p:sp>
    </p:spTree>
    <p:extLst>
      <p:ext uri="{BB962C8B-B14F-4D97-AF65-F5344CB8AC3E}">
        <p14:creationId xmlns:p14="http://schemas.microsoft.com/office/powerpoint/2010/main" val="302390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1412"/>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13899" y="1501254"/>
            <a:ext cx="11505062" cy="5049671"/>
          </a:xfrm>
        </p:spPr>
        <p:txBody>
          <a:bodyPr>
            <a:normAutofit/>
          </a:bodyPr>
          <a:lstStyle/>
          <a:p>
            <a:r>
              <a:rPr lang="ru-RU" dirty="0" smtClean="0"/>
              <a:t>Онда када постоји основана сумња да је производ лажан или ако добијени резултати</a:t>
            </a:r>
            <a:r>
              <a:rPr lang="sr-Latn-RS" dirty="0" smtClean="0"/>
              <a:t> </a:t>
            </a:r>
            <a:r>
              <a:rPr lang="ru-RU" dirty="0" smtClean="0"/>
              <a:t>испитивања не одговарају спецификацији лека, </a:t>
            </a:r>
            <a:r>
              <a:rPr lang="ru-RU" b="1" i="1" dirty="0" smtClean="0"/>
              <a:t>АЛИМС обавештава Министарство здравља и</a:t>
            </a:r>
            <a:r>
              <a:rPr lang="sr-Latn-RS" b="1" i="1" dirty="0" smtClean="0"/>
              <a:t> </a:t>
            </a:r>
            <a:r>
              <a:rPr lang="ru-RU" b="1" i="1" dirty="0" smtClean="0"/>
              <a:t>предлаже да се забрани промет и/или повуче серија тог производа из промета.</a:t>
            </a:r>
          </a:p>
          <a:p>
            <a:r>
              <a:rPr lang="sr-Cyrl-RS" dirty="0" smtClean="0"/>
              <a:t>У зависности од врсте одступања, и од комплексости истраге некада доношење коначне одлуке може трајати и неколико недеља.</a:t>
            </a:r>
          </a:p>
          <a:p>
            <a:r>
              <a:rPr lang="ru-RU" dirty="0" smtClean="0"/>
              <a:t>Здравствени радник би требао да препозна клиничке симптоме или појаве код пацијента који указују да употребљени лек одступа од стандарда квалитета, као и да препозна да лек одступа од стандарда квалитета пре неког могућег неочекиваног догађаја.</a:t>
            </a:r>
            <a:endParaRPr lang="en-US" dirty="0"/>
          </a:p>
        </p:txBody>
      </p:sp>
    </p:spTree>
    <p:extLst>
      <p:ext uri="{BB962C8B-B14F-4D97-AF65-F5344CB8AC3E}">
        <p14:creationId xmlns:p14="http://schemas.microsoft.com/office/powerpoint/2010/main" val="4166843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848" y="651729"/>
            <a:ext cx="10515600" cy="467388"/>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68489" y="1678675"/>
            <a:ext cx="11464119" cy="4926840"/>
          </a:xfrm>
        </p:spPr>
        <p:txBody>
          <a:bodyPr/>
          <a:lstStyle/>
          <a:p>
            <a:r>
              <a:rPr lang="ru-RU" dirty="0" smtClean="0"/>
              <a:t>Лек за који се сумња да одступа од стандарда квалитета се мора сачувати. Ако се захтевају узорци за анализу, узорци се на одговарајући начин морају обезбедити из неког другог простора, али за исту серију лека. </a:t>
            </a:r>
          </a:p>
          <a:p>
            <a:r>
              <a:rPr lang="ru-RU" dirty="0" smtClean="0"/>
              <a:t>Ако узорци исте серије нису доступни, онда се може користити серија која је у вези са датим одступањем од стандарда квалитета.</a:t>
            </a:r>
          </a:p>
          <a:p>
            <a:r>
              <a:rPr lang="ru-RU" dirty="0"/>
              <a:t>К</a:t>
            </a:r>
            <a:r>
              <a:rPr lang="ru-RU" dirty="0" smtClean="0"/>
              <a:t>ада је одступање лимитирано на једно паковање или лимитираним бројем паковања, анализа случајног узорка може дати резултате који нису поуздани.</a:t>
            </a:r>
            <a:endParaRPr lang="en-US" dirty="0"/>
          </a:p>
        </p:txBody>
      </p:sp>
    </p:spTree>
    <p:extLst>
      <p:ext uri="{BB962C8B-B14F-4D97-AF65-F5344CB8AC3E}">
        <p14:creationId xmlns:p14="http://schemas.microsoft.com/office/powerpoint/2010/main" val="3376457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5943"/>
            <a:ext cx="10515600" cy="713048"/>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204716" y="1282890"/>
            <a:ext cx="11627893" cy="5254388"/>
          </a:xfrm>
        </p:spPr>
        <p:txBody>
          <a:bodyPr>
            <a:normAutofit fontScale="85000" lnSpcReduction="20000"/>
          </a:bodyPr>
          <a:lstStyle/>
          <a:p>
            <a:r>
              <a:rPr lang="ru-RU" dirty="0" smtClean="0"/>
              <a:t>Ако је потврђено да се нпр. нежељена реакција доводи у везу са леком који одступа од стандарда квалитета, постављају се додатна питања:</a:t>
            </a:r>
          </a:p>
          <a:p>
            <a:pPr>
              <a:buFontTx/>
              <a:buChar char="-"/>
            </a:pPr>
            <a:r>
              <a:rPr lang="ru-RU" dirty="0" smtClean="0"/>
              <a:t>Да ли је производ чуван исправно? (да би се искључило да је неисправно чување   узрок сумње на одступање)</a:t>
            </a:r>
          </a:p>
          <a:p>
            <a:pPr>
              <a:buFontTx/>
              <a:buChar char="-"/>
            </a:pPr>
            <a:r>
              <a:rPr lang="ru-RU" dirty="0" smtClean="0"/>
              <a:t>Ако је одступање видљиво, да ли је одступање идентификовано у новом неотвореном контејнеру или је контејнер био коришћен? (да би се искључиле грешке корисника као што су нпр. замене производа)</a:t>
            </a:r>
          </a:p>
          <a:p>
            <a:pPr marL="0" indent="0">
              <a:buNone/>
            </a:pPr>
            <a:r>
              <a:rPr lang="ru-RU" dirty="0" smtClean="0"/>
              <a:t>- Да ли су доступни други неотворени контејнери исте серије који би могли бити проверени?</a:t>
            </a:r>
          </a:p>
          <a:p>
            <a:pPr marL="0" indent="0">
              <a:buNone/>
            </a:pPr>
            <a:r>
              <a:rPr lang="ru-RU" dirty="0" smtClean="0"/>
              <a:t>- Ако лек захтева такву припрему, као што је додавање растварача, да ли је тај поступак исправно изведен, и/или да ли се користио исправан растварач?</a:t>
            </a:r>
          </a:p>
          <a:p>
            <a:pPr marL="0" indent="0">
              <a:buNone/>
            </a:pPr>
            <a:r>
              <a:rPr lang="ru-RU" dirty="0" smtClean="0"/>
              <a:t>- Ако се лек користио са медицинским средством, да ли је медицинско средство могло да проузрокује инцидент?</a:t>
            </a:r>
          </a:p>
          <a:p>
            <a:r>
              <a:rPr lang="ru-RU" b="1" i="1" dirty="0" smtClean="0"/>
              <a:t>Поновну контролу квалитета (ретестирање) </a:t>
            </a:r>
            <a:r>
              <a:rPr lang="ru-RU" dirty="0" smtClean="0"/>
              <a:t>серије лека за коју постоји сумња да одступа од стандарда квалитета, може извести и произвођач, с обзиром да место производње поседује одговарајућу опрему, методе и референтне стандарде.</a:t>
            </a:r>
          </a:p>
          <a:p>
            <a:endParaRPr lang="en-US" dirty="0"/>
          </a:p>
        </p:txBody>
      </p:sp>
    </p:spTree>
    <p:extLst>
      <p:ext uri="{BB962C8B-B14F-4D97-AF65-F5344CB8AC3E}">
        <p14:creationId xmlns:p14="http://schemas.microsoft.com/office/powerpoint/2010/main" val="1937617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4" y="232012"/>
            <a:ext cx="10515600" cy="1011664"/>
          </a:xfrm>
        </p:spPr>
        <p:txBody>
          <a:bodyPr>
            <a:normAutofit/>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54841" y="1392072"/>
            <a:ext cx="11600597" cy="5199797"/>
          </a:xfrm>
        </p:spPr>
        <p:txBody>
          <a:bodyPr>
            <a:normAutofit fontScale="62500" lnSpcReduction="20000"/>
          </a:bodyPr>
          <a:lstStyle/>
          <a:p>
            <a:pPr marL="0" indent="0">
              <a:buNone/>
            </a:pPr>
            <a:r>
              <a:rPr lang="ru-RU" dirty="0" smtClean="0"/>
              <a:t>Најчешћи разлози за сумњу на дефект квалитета лека су:</a:t>
            </a:r>
          </a:p>
          <a:p>
            <a:pPr marL="0" indent="0">
              <a:buNone/>
            </a:pPr>
            <a:r>
              <a:rPr lang="ru-RU" dirty="0" smtClean="0"/>
              <a:t>-     хемијска кросконтаминација</a:t>
            </a:r>
          </a:p>
          <a:p>
            <a:pPr marL="0" indent="0">
              <a:buNone/>
            </a:pPr>
            <a:r>
              <a:rPr lang="ru-RU" dirty="0" smtClean="0"/>
              <a:t>-     микробиолошка контаминација</a:t>
            </a:r>
          </a:p>
          <a:p>
            <a:pPr>
              <a:buFontTx/>
              <a:buChar char="-"/>
            </a:pPr>
            <a:r>
              <a:rPr lang="ru-RU" dirty="0" smtClean="0"/>
              <a:t>механичка онечишћења (присуство честица)</a:t>
            </a:r>
          </a:p>
          <a:p>
            <a:pPr>
              <a:buFontTx/>
              <a:buChar char="-"/>
            </a:pPr>
            <a:r>
              <a:rPr lang="ru-RU" dirty="0" smtClean="0"/>
              <a:t>неусаглашеност са дозволом за лек</a:t>
            </a:r>
          </a:p>
          <a:p>
            <a:pPr marL="0" indent="0">
              <a:buNone/>
            </a:pPr>
            <a:r>
              <a:rPr lang="ru-RU" dirty="0" smtClean="0"/>
              <a:t>-    резултати у току студије стабилности лека добијени од стране произвођача</a:t>
            </a:r>
          </a:p>
          <a:p>
            <a:pPr marL="0" indent="0">
              <a:buNone/>
            </a:pPr>
            <a:r>
              <a:rPr lang="ru-RU" dirty="0" smtClean="0"/>
              <a:t>-    резултати добијени од стране Агенције, ОМЦЛ или другог надлежног</a:t>
            </a:r>
          </a:p>
          <a:p>
            <a:pPr marL="0" indent="0">
              <a:buNone/>
            </a:pPr>
            <a:r>
              <a:rPr lang="ru-RU" dirty="0" smtClean="0"/>
              <a:t>-    регулаторног тела земаља чланица ЕУ или земаља које имају исте или сличне прописе земљама ЕУ</a:t>
            </a:r>
          </a:p>
          <a:p>
            <a:pPr>
              <a:buFontTx/>
              <a:buChar char="-"/>
            </a:pPr>
            <a:r>
              <a:rPr lang="ru-RU" dirty="0" smtClean="0"/>
              <a:t>неусаглашеност производње лека са важећим Смерницама Добре произвођачке праксе утврђена од стране инспектора за лекове надлежног министарства, односно надлежних регулаторних тела земаља ЕУ или од међународних тела,</a:t>
            </a:r>
          </a:p>
          <a:p>
            <a:pPr marL="0" indent="0">
              <a:buNone/>
            </a:pPr>
            <a:r>
              <a:rPr lang="ru-RU" dirty="0" smtClean="0"/>
              <a:t>-    суспензија или повлачење ЦЕП-а</a:t>
            </a:r>
          </a:p>
          <a:p>
            <a:pPr marL="0" indent="0">
              <a:buNone/>
            </a:pPr>
            <a:r>
              <a:rPr lang="ru-RU" dirty="0" smtClean="0"/>
              <a:t>-   фармаковигиланца</a:t>
            </a:r>
          </a:p>
          <a:p>
            <a:pPr marL="0" indent="0">
              <a:buNone/>
            </a:pPr>
            <a:r>
              <a:rPr lang="ru-RU" dirty="0" smtClean="0"/>
              <a:t>-  лажан лек</a:t>
            </a:r>
          </a:p>
          <a:p>
            <a:pPr>
              <a:buFontTx/>
              <a:buChar char="-"/>
            </a:pPr>
            <a:r>
              <a:rPr lang="ru-RU" dirty="0" smtClean="0"/>
              <a:t>обавештења о дефекту квалитета лека добијена путем РАН система брзог обавештавања.</a:t>
            </a:r>
          </a:p>
          <a:p>
            <a:r>
              <a:rPr lang="ru-RU" dirty="0" smtClean="0"/>
              <a:t>Приликом дистрибуције лека до велепродаја и здравствених установа, онда када је за то одговоран, произвођач се мора придржавати смерница добре дистрибутивне праксе.</a:t>
            </a:r>
          </a:p>
          <a:p>
            <a:endParaRPr lang="ru-RU" dirty="0" smtClean="0"/>
          </a:p>
          <a:p>
            <a:endParaRPr lang="ru-RU" dirty="0" smtClean="0"/>
          </a:p>
        </p:txBody>
      </p:sp>
    </p:spTree>
    <p:extLst>
      <p:ext uri="{BB962C8B-B14F-4D97-AF65-F5344CB8AC3E}">
        <p14:creationId xmlns:p14="http://schemas.microsoft.com/office/powerpoint/2010/main" val="1840764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0251"/>
            <a:ext cx="10515600" cy="736979"/>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00251" y="1255594"/>
            <a:ext cx="11627892" cy="5377218"/>
          </a:xfrm>
        </p:spPr>
        <p:txBody>
          <a:bodyPr>
            <a:normAutofit fontScale="92500" lnSpcReduction="20000"/>
          </a:bodyPr>
          <a:lstStyle/>
          <a:p>
            <a:r>
              <a:rPr lang="ru-RU" dirty="0" smtClean="0"/>
              <a:t>Закон о лековима и медицинским средствима ("Сл.гласник РС" бр. 30/2010 и 107/2012) члан 135. дефинише под којим околностима се повлачење захтева.</a:t>
            </a:r>
          </a:p>
          <a:p>
            <a:r>
              <a:rPr lang="ru-RU" dirty="0" smtClean="0"/>
              <a:t>Надлежно министарство дужно је да забрани и нареди да се повуче лек са тржишта:</a:t>
            </a:r>
          </a:p>
          <a:p>
            <a:pPr marL="0" indent="0">
              <a:buNone/>
            </a:pPr>
            <a:r>
              <a:rPr lang="ru-RU" dirty="0" smtClean="0"/>
              <a:t>1) ако је одређени лек штетан при уобичајеним условима примене, на предлог Агенције;</a:t>
            </a:r>
          </a:p>
          <a:p>
            <a:pPr marL="0" indent="0">
              <a:buNone/>
            </a:pPr>
            <a:r>
              <a:rPr lang="ru-RU" dirty="0" smtClean="0"/>
              <a:t>2) ако не поседује терапијску ефикасност, на предлог Агенције;</a:t>
            </a:r>
          </a:p>
          <a:p>
            <a:pPr marL="0" indent="0">
              <a:buNone/>
            </a:pPr>
            <a:r>
              <a:rPr lang="ru-RU" dirty="0" smtClean="0"/>
              <a:t>3) ако однос ризика и користи није повољан при одобреним условима примене лека, на предлог Агенције;</a:t>
            </a:r>
          </a:p>
          <a:p>
            <a:pPr marL="0" indent="0">
              <a:buNone/>
            </a:pPr>
            <a:r>
              <a:rPr lang="ru-RU" dirty="0" smtClean="0"/>
              <a:t>4) ако његов квалитативни и квантитативни састав не одговара декларисаном, на предлог Агенције;</a:t>
            </a:r>
          </a:p>
          <a:p>
            <a:pPr marL="0" indent="0">
              <a:buNone/>
            </a:pPr>
            <a:r>
              <a:rPr lang="ru-RU" dirty="0" smtClean="0"/>
              <a:t>5) ако прописани поступци контроле квалитета лека, као и контроле која се врши током поступка производње, нису спроведени, или ако неки други захтев или обавеза која се односи на поступак издавања дозволе за лек, нису испуњени, на предлог Агенције;</a:t>
            </a:r>
            <a:endParaRPr lang="en-US" dirty="0"/>
          </a:p>
        </p:txBody>
      </p:sp>
    </p:spTree>
    <p:extLst>
      <p:ext uri="{BB962C8B-B14F-4D97-AF65-F5344CB8AC3E}">
        <p14:creationId xmlns:p14="http://schemas.microsoft.com/office/powerpoint/2010/main" val="1685471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3899"/>
            <a:ext cx="10515600" cy="518615"/>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13899" y="1269242"/>
            <a:ext cx="11600597" cy="5377218"/>
          </a:xfrm>
        </p:spPr>
        <p:txBody>
          <a:bodyPr>
            <a:normAutofit fontScale="70000" lnSpcReduction="20000"/>
          </a:bodyPr>
          <a:lstStyle/>
          <a:p>
            <a:r>
              <a:rPr lang="ru-RU" dirty="0" smtClean="0"/>
              <a:t>Онда када се донесе одлука да се повуче серија лека, неопходно је да се донесу и друге бројне одлуке: </a:t>
            </a:r>
          </a:p>
          <a:p>
            <a:pPr marL="0" indent="0">
              <a:buNone/>
            </a:pPr>
            <a:r>
              <a:rPr lang="ru-RU" dirty="0" smtClean="0"/>
              <a:t>Који је ниво ризика?</a:t>
            </a:r>
          </a:p>
          <a:p>
            <a:pPr marL="0" indent="0">
              <a:buNone/>
            </a:pPr>
            <a:r>
              <a:rPr lang="ru-RU" dirty="0" smtClean="0"/>
              <a:t>АЛИМС користи интернационални систем класификације за повлачење лекова:</a:t>
            </a:r>
          </a:p>
          <a:p>
            <a:pPr>
              <a:buFont typeface="Wingdings" panose="05000000000000000000" pitchFamily="2" charset="2"/>
              <a:buChar char="v"/>
            </a:pPr>
            <a:r>
              <a:rPr lang="ru-RU" dirty="0" smtClean="0"/>
              <a:t>Класа 1: Одступање представља ризик по живот или представља озбиљан ризик</a:t>
            </a:r>
          </a:p>
          <a:p>
            <a:pPr>
              <a:buFont typeface="Wingdings" panose="05000000000000000000" pitchFamily="2" charset="2"/>
              <a:buChar char="v"/>
            </a:pPr>
            <a:r>
              <a:rPr lang="ru-RU" dirty="0" smtClean="0"/>
              <a:t>Класа 2: Одступање може узроковати губитак терапије или повреду пацијента, али није угрожен живот, нити је озбиљно угрожен</a:t>
            </a:r>
          </a:p>
          <a:p>
            <a:pPr>
              <a:buFont typeface="Wingdings" panose="05000000000000000000" pitchFamily="2" charset="2"/>
              <a:buChar char="v"/>
            </a:pPr>
            <a:r>
              <a:rPr lang="ru-RU" dirty="0" smtClean="0"/>
              <a:t>Класа 3: Одступање које мало вероватно проузрокује повреду пацијента. Повлачење је изведено из других разлога, тако као што је неусаглашеност са дозволом за лек (промет) или спецификацијом.</a:t>
            </a:r>
          </a:p>
          <a:p>
            <a:r>
              <a:rPr lang="ru-RU" dirty="0" smtClean="0"/>
              <a:t>Повлачење класе 1 се изводи непосредно, повлачење класе 2 у року од 48 сати, а класе 3 у року од 5 дана.</a:t>
            </a:r>
          </a:p>
          <a:p>
            <a:r>
              <a:rPr lang="ru-RU" dirty="0" smtClean="0"/>
              <a:t>АЛИМС такође, када је то потребно, издаје и ‘’Упозорење за употребу’’ које се зове </a:t>
            </a:r>
            <a:r>
              <a:rPr lang="ru-RU" b="1" dirty="0" smtClean="0"/>
              <a:t>Алерт за лек</a:t>
            </a:r>
            <a:r>
              <a:rPr lang="ru-RU" dirty="0" smtClean="0"/>
              <a:t>, где не постоји угроженост пацијента или нема озбиљног одступања као што је нпр. слабија ефикасност лека. </a:t>
            </a:r>
          </a:p>
          <a:p>
            <a:r>
              <a:rPr lang="ru-RU" dirty="0" smtClean="0"/>
              <a:t>Генерално гледајући постоје мања одступања у паковању или неком другом одштампаном материјалу.</a:t>
            </a:r>
          </a:p>
          <a:p>
            <a:r>
              <a:rPr lang="ru-RU" b="1" dirty="0" smtClean="0"/>
              <a:t>‘’Упозорење за употребу’’ </a:t>
            </a:r>
            <a:r>
              <a:rPr lang="ru-RU" dirty="0" smtClean="0"/>
              <a:t>може бити издато тамо где је идентификовано мање одступање, али због интереса снабдевања леком не може бити повучен. У оваквим случајевима Алерт за лек ће се користити да би се обезбедио савет здравственим радницима.</a:t>
            </a:r>
          </a:p>
          <a:p>
            <a:endParaRPr lang="ru-RU" dirty="0" smtClean="0"/>
          </a:p>
          <a:p>
            <a:endParaRPr lang="en-US" dirty="0"/>
          </a:p>
        </p:txBody>
      </p:sp>
    </p:spTree>
    <p:extLst>
      <p:ext uri="{BB962C8B-B14F-4D97-AF65-F5344CB8AC3E}">
        <p14:creationId xmlns:p14="http://schemas.microsoft.com/office/powerpoint/2010/main" val="2254991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1848" y="105819"/>
            <a:ext cx="10515600" cy="726696"/>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191069" y="1269242"/>
            <a:ext cx="11805313" cy="5404513"/>
          </a:xfrm>
        </p:spPr>
        <p:txBody>
          <a:bodyPr>
            <a:normAutofit fontScale="92500" lnSpcReduction="20000"/>
          </a:bodyPr>
          <a:lstStyle/>
          <a:p>
            <a:r>
              <a:rPr lang="ru-RU" dirty="0" smtClean="0"/>
              <a:t>На ком нивоу ланца дистрибуције ће лек бити повучен зависи од природе ризика, значаја времена које је протекло од прве дистрибуције серије и врсте производа.</a:t>
            </a:r>
          </a:p>
          <a:p>
            <a:r>
              <a:rPr lang="ru-RU" dirty="0" smtClean="0"/>
              <a:t>У већини случајева, </a:t>
            </a:r>
            <a:r>
              <a:rPr lang="ru-RU" b="1" dirty="0" smtClean="0"/>
              <a:t>повлачење Класе 1</a:t>
            </a:r>
            <a:r>
              <a:rPr lang="ru-RU" dirty="0" smtClean="0"/>
              <a:t> треба бити изведено на нивоу пацијента, међутим, ако алтернативни лек није доступан, ово не сме бити правило. У овом случају неопходна је процена крајњег ризика за пацијента. </a:t>
            </a:r>
          </a:p>
          <a:p>
            <a:r>
              <a:rPr lang="ru-RU" dirty="0" smtClean="0"/>
              <a:t>Такође, мора бити размотрено да ли постоје потешкоће достављања информација о повлачењу лека до пацијента. У оваквим случајевима носилац дозволе мора размотрити могућност да се дефект квалитета објави путем медија.</a:t>
            </a:r>
          </a:p>
          <a:p>
            <a:r>
              <a:rPr lang="ru-RU" dirty="0" smtClean="0"/>
              <a:t>Већина </a:t>
            </a:r>
            <a:r>
              <a:rPr lang="ru-RU" b="1" dirty="0" smtClean="0"/>
              <a:t>повлачења су Класе 2 или 3</a:t>
            </a:r>
            <a:r>
              <a:rPr lang="ru-RU" dirty="0" smtClean="0"/>
              <a:t>. Повлачења на нивоу пацијената се ретко захтевају за ове класе повлачења, јер може постојати велики ризик за пацијенте у односу на значај континуираног лечења. Понекад, у околностима где је мало вероватно да се залиха може наћи у доњем ланцу дистрибуције, повлачење Класе 2 или 3 може бити изведеноуправо на нивоу велепродаје, ако је ниво ризика довољно низак. </a:t>
            </a:r>
          </a:p>
          <a:p>
            <a:endParaRPr lang="ru-RU" dirty="0" smtClean="0"/>
          </a:p>
          <a:p>
            <a:endParaRPr lang="en-US" dirty="0"/>
          </a:p>
        </p:txBody>
      </p:sp>
    </p:spTree>
    <p:extLst>
      <p:ext uri="{BB962C8B-B14F-4D97-AF65-F5344CB8AC3E}">
        <p14:creationId xmlns:p14="http://schemas.microsoft.com/office/powerpoint/2010/main" val="497300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553" y="283239"/>
            <a:ext cx="10515600" cy="590218"/>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136477" y="1392072"/>
            <a:ext cx="11627893" cy="4380931"/>
          </a:xfrm>
        </p:spPr>
        <p:txBody>
          <a:bodyPr/>
          <a:lstStyle/>
          <a:p>
            <a:r>
              <a:rPr lang="ru-RU" dirty="0" smtClean="0"/>
              <a:t>Онда када је АЛИМС одобрио Алерт за лек, у сврху повлачења, повлачење је увек одговорност носиоца дозволе. </a:t>
            </a:r>
          </a:p>
          <a:p>
            <a:r>
              <a:rPr lang="ru-RU" dirty="0" smtClean="0"/>
              <a:t>Мере предузете од АЛИМС су споредне и оне само потпомажу акцију предузету од носиоца дозволе. Агенција ће сарађивати са носиоцем дозволе онда када се алерт захтева и о свему обавестити надлежну инспекцију Министарства здравља.</a:t>
            </a:r>
          </a:p>
          <a:p>
            <a:r>
              <a:rPr lang="ru-RU" dirty="0" smtClean="0"/>
              <a:t>АЛИМС није укључен у било какве финансијске аспекте повлачења производа. </a:t>
            </a:r>
          </a:p>
          <a:p>
            <a:endParaRPr lang="en-US" dirty="0"/>
          </a:p>
        </p:txBody>
      </p:sp>
    </p:spTree>
    <p:extLst>
      <p:ext uri="{BB962C8B-B14F-4D97-AF65-F5344CB8AC3E}">
        <p14:creationId xmlns:p14="http://schemas.microsoft.com/office/powerpoint/2010/main" val="2587102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49526"/>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68490" y="1910686"/>
            <a:ext cx="10917072" cy="4470993"/>
          </a:xfrm>
        </p:spPr>
        <p:txBody>
          <a:bodyPr/>
          <a:lstStyle/>
          <a:p>
            <a:r>
              <a:rPr lang="ru-RU" dirty="0" smtClean="0"/>
              <a:t>Одговорности здравствених радника који добијају информације о повлачењу:</a:t>
            </a:r>
          </a:p>
          <a:p>
            <a:pPr marL="0" indent="0">
              <a:buNone/>
            </a:pPr>
            <a:r>
              <a:rPr lang="ru-RU" dirty="0" smtClean="0"/>
              <a:t>- Прочитати Алерт и идентификовати коме је намењен.</a:t>
            </a:r>
          </a:p>
          <a:p>
            <a:pPr marL="0" indent="0">
              <a:buNone/>
            </a:pPr>
            <a:r>
              <a:rPr lang="ru-RU" dirty="0" smtClean="0"/>
              <a:t>- Ако је лек за лекара специјалисту, алерт се прослеђује ограниченом броју примаоца.</a:t>
            </a:r>
          </a:p>
          <a:p>
            <a:pPr marL="0" indent="0">
              <a:buNone/>
            </a:pPr>
            <a:r>
              <a:rPr lang="ru-RU" dirty="0" smtClean="0"/>
              <a:t>- Проценити где се спроводи активност и у ком временском периоду.</a:t>
            </a:r>
            <a:endParaRPr lang="en-US" dirty="0"/>
          </a:p>
        </p:txBody>
      </p:sp>
    </p:spTree>
    <p:extLst>
      <p:ext uri="{BB962C8B-B14F-4D97-AF65-F5344CB8AC3E}">
        <p14:creationId xmlns:p14="http://schemas.microsoft.com/office/powerpoint/2010/main" val="395641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927" y="339367"/>
            <a:ext cx="10515600" cy="987157"/>
          </a:xfrm>
        </p:spPr>
        <p:txBody>
          <a:bodyPr>
            <a:normAutofit fontScale="90000"/>
          </a:bodyPr>
          <a:lstStyle/>
          <a:p>
            <a:pPr algn="ctr"/>
            <a:r>
              <a:rPr lang="ru-RU" sz="3100" dirty="0" smtClean="0"/>
              <a:t>Регулаторни прописи у вези повлачења лекова и медицинских средстава из промета </a:t>
            </a:r>
            <a:r>
              <a:rPr lang="en-US" dirty="0" smtClean="0"/>
              <a:t/>
            </a:r>
            <a:br>
              <a:rPr lang="en-US" dirty="0" smtClean="0"/>
            </a:br>
            <a:endParaRPr lang="en-US" dirty="0"/>
          </a:p>
        </p:txBody>
      </p:sp>
      <p:sp>
        <p:nvSpPr>
          <p:cNvPr id="3" name="Content Placeholder 2"/>
          <p:cNvSpPr>
            <a:spLocks noGrp="1"/>
          </p:cNvSpPr>
          <p:nvPr>
            <p:ph idx="1"/>
          </p:nvPr>
        </p:nvSpPr>
        <p:spPr>
          <a:xfrm>
            <a:off x="334851" y="1352282"/>
            <a:ext cx="11018949" cy="5241701"/>
          </a:xfrm>
        </p:spPr>
        <p:txBody>
          <a:bodyPr>
            <a:normAutofit/>
          </a:bodyPr>
          <a:lstStyle/>
          <a:p>
            <a:pPr marL="0" indent="0">
              <a:buNone/>
            </a:pPr>
            <a:r>
              <a:rPr lang="sr-Cyrl-RS" dirty="0" smtClean="0"/>
              <a:t>Водич за повлачење лекова издат од стране АЛИМС-а ( верзија од 01. маја 2018. године)</a:t>
            </a:r>
          </a:p>
          <a:p>
            <a:r>
              <a:rPr lang="ru-RU" dirty="0" smtClean="0"/>
              <a:t> водич ближе објашњава поступке о начину извештавања, истрази и повлачењу лекова за које постоји сумња да одступају од стандарда квалитета (дефект квалитета).</a:t>
            </a:r>
          </a:p>
          <a:p>
            <a:r>
              <a:rPr lang="ru-RU" dirty="0" smtClean="0"/>
              <a:t>Водич се односи на лекове и супстанце које се користе у производњи и паковању, који одступају, или који могу одступати од стандарда квалитета, као и на појаву лажних лекова.</a:t>
            </a:r>
          </a:p>
          <a:p>
            <a:r>
              <a:rPr lang="ru-RU" dirty="0" smtClean="0"/>
              <a:t>Пријаве дефекта квалитета се односе на лекове за хуману употребу које се налазе у промету Р.Србије, укључујући и оне које се налазе у фази клиничког испитивања.</a:t>
            </a:r>
            <a:endParaRPr lang="sr-Cyrl-RS" dirty="0" smtClean="0"/>
          </a:p>
          <a:p>
            <a:endParaRPr lang="en-US" dirty="0"/>
          </a:p>
        </p:txBody>
      </p:sp>
    </p:spTree>
    <p:extLst>
      <p:ext uri="{BB962C8B-B14F-4D97-AF65-F5344CB8AC3E}">
        <p14:creationId xmlns:p14="http://schemas.microsoft.com/office/powerpoint/2010/main" val="3893987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13299"/>
          </a:xfrm>
        </p:spPr>
        <p:txBody>
          <a:bodyPr>
            <a:normAutofit/>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436728" y="1856095"/>
            <a:ext cx="11573302" cy="4790365"/>
          </a:xfrm>
        </p:spPr>
        <p:txBody>
          <a:bodyPr>
            <a:normAutofit fontScale="77500" lnSpcReduction="20000"/>
          </a:bodyPr>
          <a:lstStyle/>
          <a:p>
            <a:r>
              <a:rPr lang="ru-RU" dirty="0" smtClean="0"/>
              <a:t>Одговорност здравствених радника који набављају лекове нпр. фармацеути,клинички фармацеути, доктори у диспанзерима…</a:t>
            </a:r>
          </a:p>
          <a:p>
            <a:pPr marL="514350" indent="-514350">
              <a:buAutoNum type="arabicPeriod"/>
            </a:pPr>
            <a:r>
              <a:rPr lang="ru-RU" dirty="0" smtClean="0"/>
              <a:t>Проверити да ли сте имали залихе лекова који су обухваћени дефектом квалитета користећи информације које се налазе у Алерту за лек.</a:t>
            </a:r>
          </a:p>
          <a:p>
            <a:pPr marL="514350" indent="-514350">
              <a:buAutoNum type="arabicPeriod"/>
            </a:pPr>
            <a:r>
              <a:rPr lang="ru-RU" dirty="0" smtClean="0"/>
              <a:t>Ако имате залихе производа/ лекова обухваћене одступањем, сместите их у карантин.</a:t>
            </a:r>
          </a:p>
          <a:p>
            <a:pPr marL="514350" indent="-514350">
              <a:buAutoNum type="arabicPeriod"/>
            </a:pPr>
            <a:r>
              <a:rPr lang="ru-RU" dirty="0" smtClean="0"/>
              <a:t>Ако сте такве производе испоручили другим установама, обезбедити да те установе буду обавештене о повлачењу.</a:t>
            </a:r>
          </a:p>
          <a:p>
            <a:pPr marL="514350" indent="-514350">
              <a:buAutoNum type="arabicPeriod"/>
            </a:pPr>
            <a:r>
              <a:rPr lang="ru-RU" dirty="0" smtClean="0"/>
              <a:t>У случају повлачења на нивоу пацијената проверити испоруку и идентификовати пацијенте који су добили серије обухваћене одступањем. У оваквим околностима морате да будете спремни да пацијенту обезбедите замену лека и да се ангажујете за нову набавку; у непредвиђеним околностима можете размотрити нову набавку.</a:t>
            </a:r>
          </a:p>
          <a:p>
            <a:pPr marL="514350" indent="-514350">
              <a:buAutoNum type="arabicPeriod"/>
            </a:pPr>
            <a:r>
              <a:rPr lang="ru-RU" dirty="0" smtClean="0"/>
              <a:t>Ако имате проблем или питања које се односе на повлачење, тада би требало да контактирати носиоца дозволе користећи податаке о контактима датим у Алерту за лек.</a:t>
            </a:r>
          </a:p>
          <a:p>
            <a:pPr marL="514350" indent="-514350">
              <a:buAutoNum type="arabicPeriod"/>
            </a:pPr>
            <a:r>
              <a:rPr lang="ru-RU" dirty="0" smtClean="0"/>
              <a:t>У оквиру алерта за лек не смеју да се дају савети који нису професионално оправдани.</a:t>
            </a:r>
          </a:p>
          <a:p>
            <a:endParaRPr lang="en-US" dirty="0"/>
          </a:p>
        </p:txBody>
      </p:sp>
    </p:spTree>
    <p:extLst>
      <p:ext uri="{BB962C8B-B14F-4D97-AF65-F5344CB8AC3E}">
        <p14:creationId xmlns:p14="http://schemas.microsoft.com/office/powerpoint/2010/main" val="4285674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5" y="133114"/>
            <a:ext cx="10515600" cy="631161"/>
          </a:xfrm>
        </p:spPr>
        <p:txBody>
          <a:bodyPr>
            <a:normAutofit fontScale="90000"/>
          </a:bodyPr>
          <a:lstStyle/>
          <a:p>
            <a:pPr algn="ctr"/>
            <a:r>
              <a:rPr lang="ru-RU" sz="3200" dirty="0" smtClean="0"/>
              <a:t>Регулаторни прописи у вези повлачења медицинских средстава из промета</a:t>
            </a:r>
            <a:endParaRPr lang="en-US" sz="3200" dirty="0"/>
          </a:p>
        </p:txBody>
      </p:sp>
      <p:sp>
        <p:nvSpPr>
          <p:cNvPr id="3" name="Content Placeholder 2"/>
          <p:cNvSpPr>
            <a:spLocks noGrp="1"/>
          </p:cNvSpPr>
          <p:nvPr>
            <p:ph idx="1"/>
          </p:nvPr>
        </p:nvSpPr>
        <p:spPr>
          <a:xfrm>
            <a:off x="122830" y="996287"/>
            <a:ext cx="11873551" cy="5704764"/>
          </a:xfrm>
        </p:spPr>
        <p:txBody>
          <a:bodyPr>
            <a:normAutofit fontScale="62500" lnSpcReduction="20000"/>
          </a:bodyPr>
          <a:lstStyle/>
          <a:p>
            <a:pPr marL="0" indent="0">
              <a:buNone/>
            </a:pPr>
            <a:r>
              <a:rPr lang="sr-Latn-RS" b="1" dirty="0" smtClean="0"/>
              <a:t>ПРАВИЛНИК</a:t>
            </a:r>
            <a:r>
              <a:rPr lang="sr-Cyrl-RS" dirty="0" smtClean="0"/>
              <a:t> </a:t>
            </a:r>
            <a:r>
              <a:rPr lang="sr-Latn-RS" b="1" dirty="0" smtClean="0"/>
              <a:t>О </a:t>
            </a:r>
            <a:r>
              <a:rPr lang="sr-Latn-RS" b="1" dirty="0"/>
              <a:t>ОБУСТАВЉАЊУ И ПОВЛАЧЕЊУ, КАО И О ТЕХНИЧКОЈ ПРОЦЕНИ МЕДИЦИНСКОГ СРЕДСТВА НА </a:t>
            </a:r>
            <a:r>
              <a:rPr lang="sr-Latn-RS" b="1" dirty="0" smtClean="0"/>
              <a:t>ТРЖИШТУ</a:t>
            </a:r>
            <a:r>
              <a:rPr lang="sr-Cyrl-RS" dirty="0" smtClean="0"/>
              <a:t> </a:t>
            </a:r>
            <a:r>
              <a:rPr lang="sr-Latn-RS" i="1" dirty="0" smtClean="0"/>
              <a:t>("</a:t>
            </a:r>
            <a:r>
              <a:rPr lang="sr-Latn-RS" i="1" dirty="0"/>
              <a:t>Сл. гласник РС", бр. 99/2018)</a:t>
            </a:r>
            <a:endParaRPr lang="en-US" dirty="0"/>
          </a:p>
          <a:p>
            <a:pPr marL="0" indent="0">
              <a:buNone/>
            </a:pPr>
            <a:r>
              <a:rPr lang="sr-Latn-RS" dirty="0" smtClean="0"/>
              <a:t>Министарство </a:t>
            </a:r>
            <a:r>
              <a:rPr lang="sr-Latn-RS" dirty="0"/>
              <a:t>забрањује промет и налаже да се медицинско средство повуче са тржишта, у складу са Законом:</a:t>
            </a:r>
            <a:endParaRPr lang="en-US" dirty="0"/>
          </a:p>
          <a:p>
            <a:pPr marL="0" indent="0">
              <a:buNone/>
            </a:pPr>
            <a:r>
              <a:rPr lang="sr-Latn-RS" dirty="0"/>
              <a:t>1) ако је одређено медицинско средство штетно при уобичајеним условима примене, на предлог Агенције за лекове и медицинска средства Србије (у даљем тексту: Агенција) или на основу обавештења добијеног од именованог тела;</a:t>
            </a:r>
            <a:endParaRPr lang="en-US" dirty="0"/>
          </a:p>
          <a:p>
            <a:pPr marL="0" indent="0">
              <a:buNone/>
            </a:pPr>
            <a:r>
              <a:rPr lang="sr-Latn-RS" dirty="0"/>
              <a:t>2) ако не испуњава перформансе, на предлог Агенције или на основу обавештења добијеног од именованог тела;</a:t>
            </a:r>
            <a:endParaRPr lang="en-US" dirty="0"/>
          </a:p>
          <a:p>
            <a:pPr marL="0" indent="0">
              <a:buNone/>
            </a:pPr>
            <a:r>
              <a:rPr lang="sr-Latn-RS" dirty="0"/>
              <a:t>3) ако однос ризика и користи није повољан при одобреним условима примене, на предлог Агенције;</a:t>
            </a:r>
            <a:endParaRPr lang="en-US" dirty="0"/>
          </a:p>
          <a:p>
            <a:pPr marL="0" indent="0">
              <a:buNone/>
            </a:pPr>
            <a:r>
              <a:rPr lang="sr-Latn-RS" dirty="0"/>
              <a:t>4) ако његов квалитативни и квантитативни састав не одговара саставу прописаном од произвођача, на предлог Агенције или на основу обавештења добијеног од именованог, односно овлашћеног тела;</a:t>
            </a:r>
            <a:endParaRPr lang="en-US" dirty="0"/>
          </a:p>
          <a:p>
            <a:pPr marL="0" indent="0">
              <a:buNone/>
            </a:pPr>
            <a:r>
              <a:rPr lang="sr-Latn-RS" dirty="0"/>
              <a:t>5) ако прописани поступци оцењивања усаглашености нису спроведени по службеној дужности, односно на предлог именованог тела;</a:t>
            </a:r>
            <a:endParaRPr lang="en-US" dirty="0"/>
          </a:p>
          <a:p>
            <a:pPr marL="0" indent="0">
              <a:buNone/>
            </a:pPr>
            <a:r>
              <a:rPr lang="sr-Latn-RS" dirty="0"/>
              <a:t>6) ако је произведено од правног, односно физичког лица које није регистровано у Регистру произвођача, односно коме Министарство није издало дозволу за производњу;</a:t>
            </a:r>
            <a:endParaRPr lang="en-US" dirty="0"/>
          </a:p>
          <a:p>
            <a:pPr marL="0" indent="0">
              <a:buNone/>
            </a:pPr>
            <a:r>
              <a:rPr lang="sr-Latn-RS" dirty="0"/>
              <a:t>7) ако за медицинско средство није поднет захтев за регистрацију;</a:t>
            </a:r>
            <a:endParaRPr lang="en-US" dirty="0"/>
          </a:p>
          <a:p>
            <a:pPr marL="0" indent="0">
              <a:buNone/>
            </a:pPr>
            <a:r>
              <a:rPr lang="sr-Latn-RS" dirty="0"/>
              <a:t>8) ако нема одговарајућу исправу о усаглашености;</a:t>
            </a:r>
            <a:endParaRPr lang="en-US" dirty="0"/>
          </a:p>
          <a:p>
            <a:pPr marL="0" indent="0">
              <a:buNone/>
            </a:pPr>
            <a:r>
              <a:rPr lang="sr-Latn-RS" dirty="0"/>
              <a:t>9) на предлог Агенције ако је медицинско средство које је на тржишту фалсификовано или постоји сумња да је фалсификовано;</a:t>
            </a:r>
            <a:endParaRPr lang="en-US" dirty="0"/>
          </a:p>
          <a:p>
            <a:pPr marL="0" indent="0">
              <a:buNone/>
            </a:pPr>
            <a:r>
              <a:rPr lang="sr-Latn-RS" dirty="0"/>
              <a:t>10) ако је медицинском средству истекао рок употребе;</a:t>
            </a:r>
            <a:endParaRPr lang="en-US" dirty="0"/>
          </a:p>
          <a:p>
            <a:pPr marL="0" indent="0">
              <a:buNone/>
            </a:pPr>
            <a:r>
              <a:rPr lang="sr-Latn-RS" dirty="0"/>
              <a:t>11) у другим случајевима када је медицинско средство на тржишту супротно условима прописаним овим законом и прописима донетим за његово спровођење.</a:t>
            </a:r>
            <a:endParaRPr lang="en-US" dirty="0"/>
          </a:p>
          <a:p>
            <a:endParaRPr lang="en-US" dirty="0"/>
          </a:p>
        </p:txBody>
      </p:sp>
    </p:spTree>
    <p:extLst>
      <p:ext uri="{BB962C8B-B14F-4D97-AF65-F5344CB8AC3E}">
        <p14:creationId xmlns:p14="http://schemas.microsoft.com/office/powerpoint/2010/main" val="3300862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321" y="519672"/>
            <a:ext cx="10515600" cy="742458"/>
          </a:xfrm>
        </p:spPr>
        <p:txBody>
          <a:bodyPr>
            <a:normAutofit fontScale="90000"/>
          </a:bodyPr>
          <a:lstStyle/>
          <a:p>
            <a:pPr algn="ctr"/>
            <a:r>
              <a:rPr lang="ru-RU" sz="3600" dirty="0" smtClean="0"/>
              <a:t>Регулаторни прописи у вези повлачења лекова и медицинских средстава из промета </a:t>
            </a:r>
            <a:r>
              <a:rPr lang="en-US" dirty="0" smtClean="0"/>
              <a:t/>
            </a:r>
            <a:br>
              <a:rPr lang="en-US" dirty="0" smtClean="0"/>
            </a:br>
            <a:endParaRPr lang="en-US" dirty="0"/>
          </a:p>
        </p:txBody>
      </p:sp>
      <p:sp>
        <p:nvSpPr>
          <p:cNvPr id="3" name="Content Placeholder 2"/>
          <p:cNvSpPr>
            <a:spLocks noGrp="1"/>
          </p:cNvSpPr>
          <p:nvPr>
            <p:ph idx="1"/>
          </p:nvPr>
        </p:nvSpPr>
        <p:spPr>
          <a:xfrm>
            <a:off x="399245" y="1378039"/>
            <a:ext cx="11397803" cy="5190186"/>
          </a:xfrm>
        </p:spPr>
        <p:txBody>
          <a:bodyPr/>
          <a:lstStyle/>
          <a:p>
            <a:r>
              <a:rPr lang="ru-RU" dirty="0" smtClean="0"/>
              <a:t>Водич се не односи на:</a:t>
            </a:r>
          </a:p>
          <a:p>
            <a:pPr marL="514350" indent="-514350">
              <a:buFont typeface="+mj-lt"/>
              <a:buAutoNum type="arabicPeriod"/>
            </a:pPr>
            <a:r>
              <a:rPr lang="ru-RU" dirty="0" smtClean="0"/>
              <a:t>Инциденте/ грешке при употреби или коришћењу лека</a:t>
            </a:r>
          </a:p>
          <a:p>
            <a:pPr marL="514350" indent="-514350">
              <a:buFont typeface="+mj-lt"/>
              <a:buAutoNum type="arabicPeriod"/>
            </a:pPr>
            <a:r>
              <a:rPr lang="ru-RU" dirty="0" smtClean="0"/>
              <a:t>Нежељене реакције на лек</a:t>
            </a:r>
          </a:p>
          <a:p>
            <a:pPr marL="514350" indent="-514350">
              <a:buFont typeface="+mj-lt"/>
              <a:buAutoNum type="arabicPeriod"/>
            </a:pPr>
            <a:r>
              <a:rPr lang="ru-RU" dirty="0" smtClean="0"/>
              <a:t>Дефекте квалитета или инциденте везане за медицинска средства</a:t>
            </a:r>
          </a:p>
          <a:p>
            <a:pPr marL="514350" indent="-514350">
              <a:buFont typeface="+mj-lt"/>
              <a:buAutoNum type="arabicPeriod"/>
            </a:pPr>
            <a:r>
              <a:rPr lang="ru-RU" dirty="0" smtClean="0"/>
              <a:t>Дефекте квалитета или инциденте везане за ветеринарске лекове</a:t>
            </a:r>
          </a:p>
          <a:p>
            <a:pPr marL="514350" indent="-514350">
              <a:buFont typeface="+mj-lt"/>
              <a:buAutoNum type="arabicPeriod"/>
            </a:pPr>
            <a:endParaRPr lang="ru-RU" dirty="0"/>
          </a:p>
          <a:p>
            <a:r>
              <a:rPr lang="ru-RU" dirty="0"/>
              <a:t>П</a:t>
            </a:r>
            <a:r>
              <a:rPr lang="ru-RU" dirty="0" smtClean="0"/>
              <a:t>рва процена лека за који постоји сумња да одступа од стандарда квалитета треба бити спроведена од здравственог радника са одговарајућом квалификацијом и искуством.</a:t>
            </a:r>
          </a:p>
          <a:p>
            <a:endParaRPr lang="en-US" dirty="0"/>
          </a:p>
        </p:txBody>
      </p:sp>
    </p:spTree>
    <p:extLst>
      <p:ext uri="{BB962C8B-B14F-4D97-AF65-F5344CB8AC3E}">
        <p14:creationId xmlns:p14="http://schemas.microsoft.com/office/powerpoint/2010/main" val="1808576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0731"/>
            <a:ext cx="10515600" cy="1025793"/>
          </a:xfrm>
        </p:spPr>
        <p:txBody>
          <a:bodyPr>
            <a:normAutofit/>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73487" y="1725769"/>
            <a:ext cx="11475076" cy="4855334"/>
          </a:xfrm>
        </p:spPr>
        <p:txBody>
          <a:bodyPr>
            <a:normAutofit/>
          </a:bodyPr>
          <a:lstStyle/>
          <a:p>
            <a:r>
              <a:rPr lang="ru-RU" dirty="0" smtClean="0"/>
              <a:t>Улога АЛИМС по питању дефекта квалитета је да смањи штетне последице по пацијента од лекова који се налазе у ланцу дистрибуције, а који одступају од стандарда квалитета, обезбеђујући хитну процену и систем комуникације између носиоца дозволе за лек, увозника нерегистрованог лека, регулаторних тела и Министарства здравља Р. Србије.</a:t>
            </a:r>
          </a:p>
          <a:p>
            <a:r>
              <a:rPr lang="ru-RU" dirty="0" smtClean="0"/>
              <a:t>Стручну процену могу да врше и експерти, који су стручно оспособљени и едуковани за специфичну област, као нпр. експерти за биолошке производе, експерти за медицинске процене ризика или експерти за специфичне технике производње као што је нпр. лиофилизација итд.</a:t>
            </a:r>
          </a:p>
          <a:p>
            <a:endParaRPr lang="ru-RU" dirty="0" smtClean="0"/>
          </a:p>
          <a:p>
            <a:endParaRPr lang="en-US" dirty="0"/>
          </a:p>
        </p:txBody>
      </p:sp>
    </p:spTree>
    <p:extLst>
      <p:ext uri="{BB962C8B-B14F-4D97-AF65-F5344CB8AC3E}">
        <p14:creationId xmlns:p14="http://schemas.microsoft.com/office/powerpoint/2010/main" val="3823634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6337"/>
            <a:ext cx="10515600" cy="742458"/>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360609" y="1275008"/>
            <a:ext cx="11526592" cy="5306096"/>
          </a:xfrm>
        </p:spPr>
        <p:txBody>
          <a:bodyPr>
            <a:normAutofit lnSpcReduction="10000"/>
          </a:bodyPr>
          <a:lstStyle/>
          <a:p>
            <a:r>
              <a:rPr lang="ru-RU" dirty="0" smtClean="0"/>
              <a:t>Носилац дозволе за лек/ спонзор клиничког испитивања/ увозник нерегистрованог лека</a:t>
            </a:r>
            <a:r>
              <a:rPr lang="sr-Latn-RS" dirty="0" smtClean="0"/>
              <a:t> </a:t>
            </a:r>
            <a:r>
              <a:rPr lang="ru-RU" dirty="0" smtClean="0"/>
              <a:t>пријављује дефект квалитета АЛИМС</a:t>
            </a:r>
            <a:r>
              <a:rPr lang="sr-Latn-RS" dirty="0" smtClean="0"/>
              <a:t>-</a:t>
            </a:r>
            <a:r>
              <a:rPr lang="sr-Cyrl-RS" dirty="0" smtClean="0"/>
              <a:t>у</a:t>
            </a:r>
            <a:r>
              <a:rPr lang="sr-Latn-RS" dirty="0" smtClean="0"/>
              <a:t>.</a:t>
            </a:r>
            <a:r>
              <a:rPr lang="ru-RU" dirty="0" smtClean="0"/>
              <a:t> </a:t>
            </a:r>
          </a:p>
          <a:p>
            <a:r>
              <a:rPr lang="ru-RU" dirty="0" smtClean="0"/>
              <a:t>Онда када се захтева повлачење, одлука се доноси у консултацији са одговарајућим носиоцем дозволе/ спонзором клиничког испитивања/ увозником нерегистрованог лека.</a:t>
            </a:r>
          </a:p>
          <a:p>
            <a:r>
              <a:rPr lang="ru-RU" dirty="0" smtClean="0"/>
              <a:t>Одговорност је на носиоцу дозволе/ спонзору клиничког испитивања/ увознику нерегистрованог лека да обезбеди да се повлачење изведе ефикасно на одговарајућем нивоу ланца дистрибуције. </a:t>
            </a:r>
          </a:p>
          <a:p>
            <a:r>
              <a:rPr lang="ru-RU" dirty="0" smtClean="0"/>
              <a:t>Ако је потребно АЛИМС ће одобрити Алерт за лек. Алерти за лек се објављују на сајту АЛИМС у сврху обавештавања здравствених радника како у јавном, тако и у приватном сектору. </a:t>
            </a:r>
          </a:p>
          <a:p>
            <a:r>
              <a:rPr lang="ru-RU" dirty="0" smtClean="0"/>
              <a:t>Алерти за лек се објављују на сајту АЛИМС</a:t>
            </a:r>
            <a:r>
              <a:rPr lang="en-US" dirty="0" smtClean="0"/>
              <a:t>-a</a:t>
            </a:r>
            <a:r>
              <a:rPr lang="ru-RU" dirty="0" smtClean="0"/>
              <a:t> у року од 1 радног дана од момента њиховог одобрења.</a:t>
            </a:r>
          </a:p>
          <a:p>
            <a:endParaRPr lang="en-US" dirty="0"/>
          </a:p>
        </p:txBody>
      </p:sp>
    </p:spTree>
    <p:extLst>
      <p:ext uri="{BB962C8B-B14F-4D97-AF65-F5344CB8AC3E}">
        <p14:creationId xmlns:p14="http://schemas.microsoft.com/office/powerpoint/2010/main" val="637620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7577"/>
            <a:ext cx="10515600" cy="798491"/>
          </a:xfrm>
        </p:spPr>
        <p:txBody>
          <a:bodyPr>
            <a:normAutofit fontScale="90000"/>
          </a:bodyPr>
          <a:lstStyle/>
          <a:p>
            <a:pPr algn="ctr"/>
            <a:r>
              <a:rPr lang="ru-RU" sz="3600" dirty="0" smtClean="0"/>
              <a:t>Регулаторни прописи у вези повлачења лекова и медицинских средстава из промета</a:t>
            </a:r>
            <a:endParaRPr lang="en-US" sz="3600" dirty="0"/>
          </a:p>
        </p:txBody>
      </p:sp>
      <p:sp>
        <p:nvSpPr>
          <p:cNvPr id="3" name="Content Placeholder 2"/>
          <p:cNvSpPr>
            <a:spLocks noGrp="1"/>
          </p:cNvSpPr>
          <p:nvPr>
            <p:ph idx="1"/>
          </p:nvPr>
        </p:nvSpPr>
        <p:spPr>
          <a:xfrm>
            <a:off x="529106" y="1516531"/>
            <a:ext cx="11383851" cy="5103209"/>
          </a:xfrm>
        </p:spPr>
        <p:txBody>
          <a:bodyPr>
            <a:normAutofit lnSpcReduction="10000"/>
          </a:bodyPr>
          <a:lstStyle/>
          <a:p>
            <a:r>
              <a:rPr lang="ru-RU" dirty="0" smtClean="0"/>
              <a:t>У извесним случајевима АЛИМС, на основу стручне процене и процене ризика, може сама да предложи надлежној инспекцији Министарства здравља повлачење одређених серија лека са тржишта Р.Србије.</a:t>
            </a:r>
            <a:endParaRPr lang="sr-Latn-RS" dirty="0" smtClean="0"/>
          </a:p>
          <a:p>
            <a:r>
              <a:rPr lang="ru-RU" dirty="0" smtClean="0"/>
              <a:t>Пацијент/корисник може да пријави дефект квалитета лека, односно сумњу у квалитет лека,</a:t>
            </a:r>
            <a:r>
              <a:rPr lang="en-US" dirty="0" smtClean="0"/>
              <a:t> </a:t>
            </a:r>
            <a:r>
              <a:rPr lang="ru-RU" dirty="0" smtClean="0"/>
              <a:t>односно сумњу у појаву лажног лека, здравственом раднику који му је прописао,</a:t>
            </a:r>
            <a:r>
              <a:rPr lang="en-US" dirty="0" smtClean="0"/>
              <a:t> </a:t>
            </a:r>
            <a:r>
              <a:rPr lang="ru-RU" dirty="0" smtClean="0"/>
              <a:t>односно издао лек, и/или надлежној инспекцији. </a:t>
            </a:r>
            <a:endParaRPr lang="en-US" dirty="0" smtClean="0"/>
          </a:p>
          <a:p>
            <a:r>
              <a:rPr lang="sr-Cyrl-RS" dirty="0" smtClean="0"/>
              <a:t>Када се сумња у квалитет лека, </a:t>
            </a:r>
            <a:r>
              <a:rPr lang="ru-RU" dirty="0" smtClean="0"/>
              <a:t>обуставља</a:t>
            </a:r>
            <a:r>
              <a:rPr lang="ru-RU" dirty="0"/>
              <a:t> </a:t>
            </a:r>
            <a:r>
              <a:rPr lang="ru-RU" dirty="0" smtClean="0"/>
              <a:t>се давање/издавање лека исте серије пацијентима/корисницима и без одлагања попуњава и доставља пријаву надлежној инспекцији Министарства здравља. </a:t>
            </a:r>
          </a:p>
          <a:p>
            <a:r>
              <a:rPr lang="ru-RU" dirty="0" smtClean="0"/>
              <a:t>Серија лека за који је уочена, односно пријављена сумња у квалитет, односно сумња у појаву лажног лека, одваја се од других расположивих серија истог лека.</a:t>
            </a:r>
          </a:p>
          <a:p>
            <a:endParaRPr lang="ru-RU" dirty="0" smtClean="0"/>
          </a:p>
          <a:p>
            <a:endParaRPr lang="ru-RU" dirty="0" smtClean="0"/>
          </a:p>
          <a:p>
            <a:endParaRPr lang="en-US" dirty="0"/>
          </a:p>
        </p:txBody>
      </p:sp>
    </p:spTree>
    <p:extLst>
      <p:ext uri="{BB962C8B-B14F-4D97-AF65-F5344CB8AC3E}">
        <p14:creationId xmlns:p14="http://schemas.microsoft.com/office/powerpoint/2010/main" val="3520069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4809"/>
          </a:xfrm>
        </p:spPr>
        <p:txBody>
          <a:bodyPr>
            <a:normAutofit fontScale="90000"/>
          </a:bodyPr>
          <a:lstStyle/>
          <a:p>
            <a:pPr algn="ctr"/>
            <a:r>
              <a:rPr lang="ru-RU" sz="2800" dirty="0" smtClean="0"/>
              <a:t>Регулаторни прописи у вези повлачења лекова и медицинских средстава из промета</a:t>
            </a:r>
            <a:endParaRPr lang="en-US" sz="2800" dirty="0"/>
          </a:p>
        </p:txBody>
      </p:sp>
      <p:sp>
        <p:nvSpPr>
          <p:cNvPr id="3" name="Content Placeholder 2"/>
          <p:cNvSpPr>
            <a:spLocks noGrp="1"/>
          </p:cNvSpPr>
          <p:nvPr>
            <p:ph idx="1"/>
          </p:nvPr>
        </p:nvSpPr>
        <p:spPr>
          <a:xfrm>
            <a:off x="232012" y="1160060"/>
            <a:ext cx="11750722" cy="5431809"/>
          </a:xfrm>
        </p:spPr>
        <p:txBody>
          <a:bodyPr>
            <a:normAutofit fontScale="92500" lnSpcReduction="20000"/>
          </a:bodyPr>
          <a:lstStyle/>
          <a:p>
            <a:r>
              <a:rPr lang="ru-RU" dirty="0" smtClean="0"/>
              <a:t>Након примљене пријаве сумње у квалитет лека, односно сумње у појаву лажног лека, обавештења произвођача лека, носиоца дозволе за лек, надлежни инспектори Министарства здравља врше узорковање лека за који је достављена пријава, на месту где је уочено одступање, или код произвођача, у велепродаји, у здравственој установи, односно апотеци.</a:t>
            </a:r>
          </a:p>
          <a:p>
            <a:r>
              <a:rPr lang="ru-RU" dirty="0" smtClean="0"/>
              <a:t>На основу пријаве сумње у квалитет и безбедност лека, надлежни инспектори врше узорковање серије лека у чији квалитет се сумња и достављају АЛИМС узорке, ради ванредне контроле квалитета.</a:t>
            </a:r>
          </a:p>
          <a:p>
            <a:r>
              <a:rPr lang="ru-RU" dirty="0" smtClean="0"/>
              <a:t>У случају када произвођач/носилац дозволе обавести надлежно министарство о дефекту квалитета лека, односно одређене серије лека, надлежни инспектори Министарства здравља у поступку надзора могу да изврше узорковање серије лека и доставе Агенцији узорке лека, односно узорке из процеса производње са захтевом за вршење ванредне контроле и копијом записника о извршеном надзору.</a:t>
            </a:r>
          </a:p>
          <a:p>
            <a:r>
              <a:rPr lang="ru-RU" dirty="0" smtClean="0"/>
              <a:t>Обавештење о обустави и забрани промета лека, односно његове серије, Министарство здравља доставља Агенцији и учесницима у ланцу снабдевања преко одговарајућих удружења.</a:t>
            </a:r>
            <a:endParaRPr lang="en-US" dirty="0"/>
          </a:p>
        </p:txBody>
      </p:sp>
    </p:spTree>
    <p:extLst>
      <p:ext uri="{BB962C8B-B14F-4D97-AF65-F5344CB8AC3E}">
        <p14:creationId xmlns:p14="http://schemas.microsoft.com/office/powerpoint/2010/main" val="3095200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4" y="201353"/>
            <a:ext cx="10515600" cy="808582"/>
          </a:xfrm>
        </p:spPr>
        <p:txBody>
          <a:bodyPr>
            <a:normAutofit fontScale="90000"/>
          </a:bodyPr>
          <a:lstStyle/>
          <a:p>
            <a:pPr algn="ctr"/>
            <a:r>
              <a:rPr lang="ru-RU" sz="3200" dirty="0" smtClean="0"/>
              <a:t>Регулаторни прописи у вези повлачења лекова и медицинских средстава из промета</a:t>
            </a:r>
            <a:endParaRPr lang="en-US" sz="3200" dirty="0"/>
          </a:p>
        </p:txBody>
      </p:sp>
      <p:sp>
        <p:nvSpPr>
          <p:cNvPr id="3" name="Content Placeholder 2"/>
          <p:cNvSpPr>
            <a:spLocks noGrp="1"/>
          </p:cNvSpPr>
          <p:nvPr>
            <p:ph idx="1"/>
          </p:nvPr>
        </p:nvSpPr>
        <p:spPr>
          <a:xfrm>
            <a:off x="136478" y="1228300"/>
            <a:ext cx="11655188" cy="5418160"/>
          </a:xfrm>
        </p:spPr>
        <p:txBody>
          <a:bodyPr>
            <a:normAutofit fontScale="92500" lnSpcReduction="10000"/>
          </a:bodyPr>
          <a:lstStyle/>
          <a:p>
            <a:r>
              <a:rPr lang="ru-RU" dirty="0" smtClean="0"/>
              <a:t>Циљ процеса препознавања дефекта квалитета је:</a:t>
            </a:r>
          </a:p>
          <a:p>
            <a:pPr marL="514350" indent="-514350">
              <a:buFont typeface="+mj-lt"/>
              <a:buAutoNum type="arabicPeriod"/>
            </a:pPr>
            <a:r>
              <a:rPr lang="ru-RU" dirty="0" smtClean="0"/>
              <a:t>да се направи разлика између нежељених догађаја који су проузроковани од лекова који одступају од стандарда квалитета од оних који одговарају нежељеним реакцијама на лек; а који су наведени у </a:t>
            </a:r>
            <a:r>
              <a:rPr lang="sr-Latn-RS" dirty="0" smtClean="0"/>
              <a:t>SmPc</a:t>
            </a:r>
            <a:r>
              <a:rPr lang="ru-RU" dirty="0" smtClean="0"/>
              <a:t> и Упутству за лек;</a:t>
            </a:r>
          </a:p>
          <a:p>
            <a:pPr marL="514350" indent="-514350">
              <a:buFont typeface="+mj-lt"/>
              <a:buAutoNum type="arabicPeriod"/>
            </a:pPr>
            <a:r>
              <a:rPr lang="ru-RU" dirty="0" smtClean="0"/>
              <a:t>да се направи разлика између нежељених догађаја који се односе на лекове од</a:t>
            </a:r>
            <a:r>
              <a:rPr lang="sr-Latn-RS" dirty="0" smtClean="0"/>
              <a:t> </a:t>
            </a:r>
            <a:r>
              <a:rPr lang="ru-RU" dirty="0" smtClean="0"/>
              <a:t>оних који се односе на медицинска средства;</a:t>
            </a:r>
          </a:p>
          <a:p>
            <a:pPr marL="514350" indent="-514350">
              <a:buFont typeface="+mj-lt"/>
              <a:buAutoNum type="arabicPeriod"/>
            </a:pPr>
            <a:r>
              <a:rPr lang="ru-RU" dirty="0" smtClean="0"/>
              <a:t>да се прикупе све потребне информације, пре него што се поднесе пријава</a:t>
            </a:r>
            <a:r>
              <a:rPr lang="sr-Latn-RS" dirty="0" smtClean="0"/>
              <a:t> </a:t>
            </a:r>
            <a:r>
              <a:rPr lang="ru-RU" dirty="0" smtClean="0"/>
              <a:t>надлежној инспекцији Министарства здравља, а који имају за циљ да се помогне</a:t>
            </a:r>
            <a:r>
              <a:rPr lang="sr-Latn-RS" dirty="0" smtClean="0"/>
              <a:t> </a:t>
            </a:r>
            <a:r>
              <a:rPr lang="ru-RU" dirty="0" smtClean="0"/>
              <a:t>истрага.</a:t>
            </a:r>
            <a:endParaRPr lang="sr-Latn-RS" dirty="0" smtClean="0"/>
          </a:p>
          <a:p>
            <a:r>
              <a:rPr lang="ru-RU" dirty="0" smtClean="0"/>
              <a:t>Ако постоји сумња да лек одступа од стандарда квалитета важно је да пацијент</a:t>
            </a:r>
            <a:r>
              <a:rPr lang="sr-Latn-RS" dirty="0" smtClean="0"/>
              <a:t> </a:t>
            </a:r>
            <a:r>
              <a:rPr lang="ru-RU" dirty="0" smtClean="0"/>
              <a:t>самовољно не престане са својом терапијом и обавезно консултује свог лекара или</a:t>
            </a:r>
            <a:r>
              <a:rPr lang="sr-Latn-RS" dirty="0" smtClean="0"/>
              <a:t> </a:t>
            </a:r>
            <a:r>
              <a:rPr lang="ru-RU" dirty="0" smtClean="0"/>
              <a:t>фармацеута.</a:t>
            </a:r>
          </a:p>
          <a:p>
            <a:r>
              <a:rPr lang="ru-RU" dirty="0" smtClean="0"/>
              <a:t>Лекови за које се сумња да одступају од стандарда квалитета морају бити сачувани због</a:t>
            </a:r>
            <a:r>
              <a:rPr lang="sr-Latn-RS" dirty="0" smtClean="0"/>
              <a:t> </a:t>
            </a:r>
            <a:r>
              <a:rPr lang="ru-RU" dirty="0" smtClean="0"/>
              <a:t>подношења захтева за ванредну контролу квалитета.</a:t>
            </a:r>
          </a:p>
          <a:p>
            <a:endParaRPr lang="ru-RU" dirty="0" smtClean="0"/>
          </a:p>
        </p:txBody>
      </p:sp>
    </p:spTree>
    <p:extLst>
      <p:ext uri="{BB962C8B-B14F-4D97-AF65-F5344CB8AC3E}">
        <p14:creationId xmlns:p14="http://schemas.microsoft.com/office/powerpoint/2010/main" val="678908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5" y="174056"/>
            <a:ext cx="10515600" cy="672105"/>
          </a:xfrm>
        </p:spPr>
        <p:txBody>
          <a:bodyPr>
            <a:normAutofit fontScale="90000"/>
          </a:bodyPr>
          <a:lstStyle/>
          <a:p>
            <a:pPr algn="ctr"/>
            <a:r>
              <a:rPr lang="ru-RU" sz="2800" dirty="0" smtClean="0"/>
              <a:t>Регулаторни прописи у вези повлачења лекова и медицинских средстава из промета</a:t>
            </a:r>
            <a:endParaRPr lang="en-US" sz="2800" b="1" dirty="0"/>
          </a:p>
        </p:txBody>
      </p:sp>
      <p:sp>
        <p:nvSpPr>
          <p:cNvPr id="3" name="Content Placeholder 2"/>
          <p:cNvSpPr>
            <a:spLocks noGrp="1"/>
          </p:cNvSpPr>
          <p:nvPr>
            <p:ph idx="1"/>
          </p:nvPr>
        </p:nvSpPr>
        <p:spPr>
          <a:xfrm>
            <a:off x="272955" y="1078172"/>
            <a:ext cx="11614245" cy="5527343"/>
          </a:xfrm>
        </p:spPr>
        <p:txBody>
          <a:bodyPr>
            <a:normAutofit fontScale="92500" lnSpcReduction="20000"/>
          </a:bodyPr>
          <a:lstStyle/>
          <a:p>
            <a:pPr marL="0" indent="0">
              <a:buNone/>
            </a:pPr>
            <a:r>
              <a:rPr lang="ru-RU" dirty="0" smtClean="0"/>
              <a:t>Садржај пријаве дефекта квалитета</a:t>
            </a:r>
          </a:p>
          <a:p>
            <a:r>
              <a:rPr lang="ru-RU" dirty="0" smtClean="0"/>
              <a:t>Пријава за лек за који постоји сумња да одступа од стандарда квалитета треба да садржи</a:t>
            </a:r>
            <a:r>
              <a:rPr lang="sr-Latn-RS" dirty="0" smtClean="0"/>
              <a:t> </a:t>
            </a:r>
            <a:r>
              <a:rPr lang="ru-RU" dirty="0" smtClean="0"/>
              <a:t>следеће податке са паковања лека:</a:t>
            </a:r>
          </a:p>
          <a:p>
            <a:pPr marL="0" indent="0">
              <a:buNone/>
            </a:pPr>
            <a:r>
              <a:rPr lang="ru-RU" dirty="0" smtClean="0"/>
              <a:t>- Заштићено или незаштићено име лека</a:t>
            </a:r>
          </a:p>
          <a:p>
            <a:pPr marL="0" indent="0">
              <a:buNone/>
            </a:pPr>
            <a:r>
              <a:rPr lang="ru-RU" dirty="0" smtClean="0"/>
              <a:t>- Име произвођача/носилоца дозволе/ увозника лека/ спонзора клиничког испитивања</a:t>
            </a:r>
          </a:p>
          <a:p>
            <a:pPr marL="0" indent="0">
              <a:buNone/>
            </a:pPr>
            <a:r>
              <a:rPr lang="ru-RU" dirty="0" smtClean="0"/>
              <a:t>- Јачина и фармацеутски облик лека</a:t>
            </a:r>
          </a:p>
          <a:p>
            <a:pPr marL="0" indent="0">
              <a:buNone/>
            </a:pPr>
            <a:r>
              <a:rPr lang="ru-RU" dirty="0" smtClean="0"/>
              <a:t>- Број дозволе за лек</a:t>
            </a:r>
          </a:p>
          <a:p>
            <a:pPr marL="0" indent="0">
              <a:buNone/>
            </a:pPr>
            <a:r>
              <a:rPr lang="ru-RU" dirty="0" smtClean="0"/>
              <a:t>- Број серије</a:t>
            </a:r>
          </a:p>
          <a:p>
            <a:pPr marL="0" indent="0">
              <a:buNone/>
            </a:pPr>
            <a:r>
              <a:rPr lang="ru-RU" dirty="0" smtClean="0"/>
              <a:t>- Рок употребе</a:t>
            </a:r>
          </a:p>
          <a:p>
            <a:r>
              <a:rPr lang="ru-RU" dirty="0" smtClean="0"/>
              <a:t>Пријава о одступању се доставља надлежној инспекцији Министарстава здравља на Обрасцу</a:t>
            </a:r>
            <a:r>
              <a:rPr lang="sr-Latn-RS" dirty="0" smtClean="0"/>
              <a:t> </a:t>
            </a:r>
            <a:r>
              <a:rPr lang="ru-RU" dirty="0" smtClean="0"/>
              <a:t>1 за лекове за хуману употребу који је прописан Правилником о начину контроле квалитета</a:t>
            </a:r>
            <a:r>
              <a:rPr lang="sr-Latn-RS" dirty="0" smtClean="0"/>
              <a:t> </a:t>
            </a:r>
            <a:r>
              <a:rPr lang="ru-RU" dirty="0" smtClean="0"/>
              <a:t>лекова и медицинских средстава ("Сл.гласник РС" бр. 64/2011 и 63/2013), линк:</a:t>
            </a:r>
            <a:endParaRPr lang="sr-Latn-RS" dirty="0" smtClean="0"/>
          </a:p>
          <a:p>
            <a:pPr marL="0" indent="0">
              <a:buNone/>
            </a:pPr>
            <a:r>
              <a:rPr lang="sr-Latn-RS" dirty="0" smtClean="0"/>
              <a:t>	</a:t>
            </a:r>
            <a:r>
              <a:rPr lang="en-US" dirty="0" smtClean="0"/>
              <a:t>https://www.alims.gov.rs/ciril/files/2012/06/p-kontrola-64-2011.pdf</a:t>
            </a:r>
            <a:endParaRPr lang="ru-RU" dirty="0"/>
          </a:p>
        </p:txBody>
      </p:sp>
    </p:spTree>
    <p:extLst>
      <p:ext uri="{BB962C8B-B14F-4D97-AF65-F5344CB8AC3E}">
        <p14:creationId xmlns:p14="http://schemas.microsoft.com/office/powerpoint/2010/main" val="376003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1627</TotalTime>
  <Words>2853</Words>
  <Application>Microsoft Office PowerPoint</Application>
  <PresentationFormat>Widescreen</PresentationFormat>
  <Paragraphs>145</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Office Theme</vt:lpstr>
      <vt:lpstr>Интегрисане академске студије фармације  Социјална фармација Тематска јединица бр. 13</vt:lpstr>
      <vt:lpstr>Регулаторни прописи у вези повлачења лекова и медицинских средстава из промета  </vt:lpstr>
      <vt:lpstr>Регулаторни прописи у вези повлачења лекова и медицинских средстава из промета  </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лекова и медицинских средстава из промета</vt:lpstr>
      <vt:lpstr>Регулаторни прописи у вези повлачења медицинских средстава из промета</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25</cp:revision>
  <dcterms:created xsi:type="dcterms:W3CDTF">2019-05-11T20:26:34Z</dcterms:created>
  <dcterms:modified xsi:type="dcterms:W3CDTF">2021-02-07T13:32:34Z</dcterms:modified>
</cp:coreProperties>
</file>